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handoutMasterIdLst>
    <p:handoutMasterId r:id="rId34"/>
  </p:handoutMasterIdLst>
  <p:sldIdLst>
    <p:sldId id="256" r:id="rId2"/>
    <p:sldId id="258" r:id="rId3"/>
    <p:sldId id="263" r:id="rId4"/>
    <p:sldId id="289" r:id="rId5"/>
    <p:sldId id="268" r:id="rId6"/>
    <p:sldId id="281" r:id="rId7"/>
    <p:sldId id="288" r:id="rId8"/>
    <p:sldId id="278" r:id="rId9"/>
    <p:sldId id="287" r:id="rId10"/>
    <p:sldId id="266" r:id="rId11"/>
    <p:sldId id="292" r:id="rId12"/>
    <p:sldId id="259" r:id="rId13"/>
    <p:sldId id="267" r:id="rId14"/>
    <p:sldId id="270" r:id="rId15"/>
    <p:sldId id="293" r:id="rId16"/>
    <p:sldId id="294" r:id="rId17"/>
    <p:sldId id="295" r:id="rId18"/>
    <p:sldId id="296" r:id="rId19"/>
    <p:sldId id="260" r:id="rId20"/>
    <p:sldId id="264" r:id="rId21"/>
    <p:sldId id="271" r:id="rId22"/>
    <p:sldId id="272" r:id="rId23"/>
    <p:sldId id="280" r:id="rId24"/>
    <p:sldId id="283" r:id="rId25"/>
    <p:sldId id="282" r:id="rId26"/>
    <p:sldId id="261" r:id="rId27"/>
    <p:sldId id="262" r:id="rId28"/>
    <p:sldId id="290" r:id="rId29"/>
    <p:sldId id="279" r:id="rId30"/>
    <p:sldId id="284"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841" autoAdjust="0"/>
  </p:normalViewPr>
  <p:slideViewPr>
    <p:cSldViewPr snapToGrid="0">
      <p:cViewPr>
        <p:scale>
          <a:sx n="80" d="100"/>
          <a:sy n="80" d="100"/>
        </p:scale>
        <p:origin x="1134" y="4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Setup Fiddler</a:t>
            </a:r>
          </a:p>
          <a:p>
            <a:r>
              <a:rPr lang="en-US" b="1" dirty="0" smtClean="0"/>
              <a:t>Open all links in tabs</a:t>
            </a:r>
          </a:p>
          <a:p>
            <a:r>
              <a:rPr lang="en-US" b="1" dirty="0" smtClean="0"/>
              <a:t>Brach from codebase</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a:t>
            </a:r>
            <a:r>
              <a:rPr lang="en-US" baseline="0" dirty="0" smtClean="0"/>
              <a:t>section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Profile</a:t>
            </a:r>
            <a:r>
              <a:rPr lang="en-US" b="1" baseline="0" dirty="0" smtClean="0"/>
              <a:t> Application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Stop IIS Express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Cover types of Profiling Modes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Use IIS Express,</a:t>
            </a:r>
            <a:r>
              <a:rPr lang="en-US" baseline="0" dirty="0" smtClean="0"/>
              <a:t> Chrome, and Yellow Option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Allow</a:t>
            </a:r>
            <a:r>
              <a:rPr lang="en-US" baseline="0" dirty="0" smtClean="0"/>
              <a:t> CPU to flatten after start – mention this should be automated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Click on All Leagues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Stop Profiler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Examine Outgoing HTTP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the All hump and describe the hit count and time w/ children.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Toggle percent and milliseconds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Right click on the Call Tree and “Expand the most expensive call stack”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Find the 160 queries, switch to DB 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See the problem in the decompiled code.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Fix the problem with a .Include(m =&gt; </a:t>
            </a:r>
            <a:r>
              <a:rPr lang="en-US" baseline="0" dirty="0" err="1" smtClean="0"/>
              <a:t>m.Team.League</a:t>
            </a:r>
            <a:r>
              <a:rPr lang="en-US" baseline="0" dirty="0" smtClean="0"/>
              <a:t>) in the All()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Re-profile and see savings</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Once Network and Server</a:t>
            </a:r>
            <a:r>
              <a:rPr lang="en-US" b="0" i="1" baseline="0" dirty="0" smtClean="0"/>
              <a:t> activities have completed, users have the app, now they need to use it</a:t>
            </a:r>
            <a:endParaRPr lang="en-US" b="0"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JavaScript</a:t>
            </a:r>
            <a:r>
              <a:rPr lang="en-US" i="1" baseline="0" dirty="0" smtClean="0"/>
              <a:t> computation is part of USE </a:t>
            </a:r>
            <a:r>
              <a:rPr lang="en-US" i="1" baseline="0" dirty="0" smtClean="0"/>
              <a:t>IT, and the tools are very similar to those you’d see on the server.</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Profile</a:t>
            </a:r>
            <a:r>
              <a:rPr lang="en-US" b="1" baseline="0" dirty="0" smtClean="0"/>
              <a:t> Application</a:t>
            </a:r>
            <a:endParaRPr lang="en-US" b="1" dirty="0" smtClean="0"/>
          </a:p>
          <a:p>
            <a:pPr marL="171450" indent="-171450">
              <a:buFont typeface="Arial" panose="020B0604020202020204" pitchFamily="34" charset="0"/>
              <a:buChar char="•"/>
            </a:pPr>
            <a:r>
              <a:rPr lang="en-US" b="0" i="0" dirty="0" smtClean="0"/>
              <a:t>Explain lack of CPU intensive JS in </a:t>
            </a:r>
            <a:r>
              <a:rPr lang="en-US" b="0" i="0" dirty="0" err="1" smtClean="0"/>
              <a:t>MiLB</a:t>
            </a:r>
            <a:r>
              <a:rPr lang="en-US" b="0" i="0" dirty="0" smtClean="0"/>
              <a:t> Mascots and browse to http://octane-benchmark.googlecode.com/svn/latest/index.html</a:t>
            </a:r>
          </a:p>
          <a:p>
            <a:pPr marL="171450" indent="-171450">
              <a:buFont typeface="Arial" panose="020B0604020202020204" pitchFamily="34" charset="0"/>
              <a:buChar char="•"/>
            </a:pPr>
            <a:r>
              <a:rPr lang="en-US" b="0" i="0" dirty="0" smtClean="0"/>
              <a:t>Show</a:t>
            </a:r>
            <a:r>
              <a:rPr lang="en-US" b="0" i="0" baseline="0" dirty="0" smtClean="0"/>
              <a:t> similarities</a:t>
            </a:r>
            <a:endParaRPr lang="en-US" b="0" i="0" baseline="0" dirty="0"/>
          </a:p>
          <a:p>
            <a:pPr marL="628650" lvl="1" indent="-171450">
              <a:buFont typeface="Arial" panose="020B0604020202020204" pitchFamily="34" charset="0"/>
              <a:buChar char="•"/>
            </a:pPr>
            <a:r>
              <a:rPr lang="en-US" b="0" i="0" baseline="0" dirty="0" smtClean="0"/>
              <a:t>MS or % view</a:t>
            </a:r>
          </a:p>
          <a:p>
            <a:pPr marL="628650" lvl="1" indent="-171450">
              <a:buFont typeface="Arial" panose="020B0604020202020204" pitchFamily="34" charset="0"/>
              <a:buChar char="•"/>
            </a:pPr>
            <a:r>
              <a:rPr lang="en-US" b="0" i="0" baseline="0" dirty="0" smtClean="0"/>
              <a:t>Show off flame chart – time across stack vertically</a:t>
            </a:r>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Blue Loading</a:t>
            </a:r>
          </a:p>
          <a:p>
            <a:pPr marL="171450" indent="-171450">
              <a:buFont typeface="Arial" panose="020B0604020202020204" pitchFamily="34" charset="0"/>
              <a:buChar char="•"/>
            </a:pPr>
            <a:r>
              <a:rPr lang="en-US" i="1" dirty="0" smtClean="0"/>
              <a:t>Blue events showcase network</a:t>
            </a:r>
            <a:r>
              <a:rPr lang="en-US" i="1" baseline="0" dirty="0" smtClean="0"/>
              <a:t> activity</a:t>
            </a:r>
          </a:p>
          <a:p>
            <a:endParaRPr lang="en-US" i="1" baseline="0" dirty="0" smtClean="0"/>
          </a:p>
          <a:p>
            <a:r>
              <a:rPr lang="en-US" i="1" baseline="0" dirty="0" smtClean="0"/>
              <a:t>Yellow Scripting</a:t>
            </a:r>
          </a:p>
          <a:p>
            <a:pPr marL="171450" indent="-171450">
              <a:buFont typeface="Arial" panose="020B0604020202020204" pitchFamily="34" charset="0"/>
              <a:buChar char="•"/>
            </a:pPr>
            <a:r>
              <a:rPr lang="en-US" i="1" baseline="0" dirty="0" smtClean="0"/>
              <a:t>Yellow is JavaScript execution</a:t>
            </a:r>
          </a:p>
          <a:p>
            <a:endParaRPr lang="en-US" i="1" baseline="0" dirty="0" smtClean="0"/>
          </a:p>
          <a:p>
            <a:r>
              <a:rPr lang="en-US" i="1" baseline="0" dirty="0" smtClean="0"/>
              <a:t>Purple Rendering</a:t>
            </a:r>
          </a:p>
          <a:p>
            <a:pPr marL="171450" indent="-171450">
              <a:buFont typeface="Arial" panose="020B0604020202020204" pitchFamily="34" charset="0"/>
              <a:buChar char="•"/>
            </a:pPr>
            <a:r>
              <a:rPr lang="en-US" i="1" baseline="0" dirty="0" smtClean="0"/>
              <a:t>Purple is applying styles from CSSOM to DOM</a:t>
            </a:r>
          </a:p>
          <a:p>
            <a:pPr marL="171450" indent="-171450">
              <a:buFont typeface="Arial" panose="020B0604020202020204" pitchFamily="34" charset="0"/>
              <a:buChar char="•"/>
            </a:pPr>
            <a:r>
              <a:rPr lang="en-US" i="1" baseline="0" dirty="0" smtClean="0"/>
              <a:t>Laying out the geometry of the page</a:t>
            </a:r>
          </a:p>
          <a:p>
            <a:pPr marL="171450" indent="-171450">
              <a:buFont typeface="Arial" panose="020B0604020202020204" pitchFamily="34" charset="0"/>
              <a:buChar char="•"/>
            </a:pPr>
            <a:r>
              <a:rPr lang="en-US" i="1" baseline="0" dirty="0" smtClean="0"/>
              <a:t>Layout issues point to bad JavaScript execution/layout thrashing</a:t>
            </a:r>
          </a:p>
          <a:p>
            <a:endParaRPr lang="en-US" i="1" baseline="0" dirty="0" smtClean="0"/>
          </a:p>
          <a:p>
            <a:r>
              <a:rPr lang="en-US" i="1" baseline="0" dirty="0" smtClean="0"/>
              <a:t>Green Painting</a:t>
            </a:r>
          </a:p>
          <a:p>
            <a:pPr marL="171450" indent="-171450">
              <a:buFont typeface="Arial" panose="020B0604020202020204" pitchFamily="34" charset="0"/>
              <a:buChar char="•"/>
            </a:pPr>
            <a:r>
              <a:rPr lang="en-US" i="1" baseline="0" dirty="0" smtClean="0"/>
              <a:t>Putting pixels on the screen</a:t>
            </a:r>
          </a:p>
          <a:p>
            <a:pPr marL="171450" indent="-171450">
              <a:buFont typeface="Arial" panose="020B0604020202020204" pitchFamily="34" charset="0"/>
              <a:buChar char="•"/>
            </a:pPr>
            <a:r>
              <a:rPr lang="en-US" i="1" baseline="0" dirty="0" smtClean="0"/>
              <a:t>C</a:t>
            </a:r>
            <a:r>
              <a:rPr lang="en-US" i="1" dirty="0" smtClean="0"/>
              <a:t>omposite </a:t>
            </a:r>
            <a:r>
              <a:rPr lang="en-US" i="1" dirty="0" smtClean="0"/>
              <a:t>Layers is when rasterized images are sent from CPU to GPU</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For a smooth experience, you need</a:t>
            </a:r>
            <a:r>
              <a:rPr lang="en-US" b="0" i="1" baseline="0" dirty="0" smtClean="0"/>
              <a:t> to complete any given action in less than 16ms. You share that 16 </a:t>
            </a:r>
            <a:r>
              <a:rPr lang="en-US" b="0" i="1" baseline="0" dirty="0" err="1" smtClean="0"/>
              <a:t>ms</a:t>
            </a:r>
            <a:r>
              <a:rPr lang="en-US" b="0" i="1" baseline="0" dirty="0" smtClean="0"/>
              <a:t> with the browsers rendering engine</a:t>
            </a:r>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Timeline</a:t>
            </a:r>
            <a:r>
              <a:rPr lang="en-US" b="1" baseline="0" dirty="0" smtClean="0"/>
              <a:t> Demo</a:t>
            </a:r>
            <a:endParaRPr lang="en-US" b="1" dirty="0" smtClean="0"/>
          </a:p>
          <a:p>
            <a:pPr marL="171450" indent="-171450">
              <a:buFont typeface="Arial" panose="020B0604020202020204" pitchFamily="34" charset="0"/>
              <a:buChar char="•"/>
            </a:pPr>
            <a:r>
              <a:rPr lang="en-US" dirty="0" smtClean="0"/>
              <a:t>Record All Page</a:t>
            </a:r>
          </a:p>
          <a:p>
            <a:pPr marL="171450" indent="-171450">
              <a:buFont typeface="Arial" panose="020B0604020202020204" pitchFamily="34" charset="0"/>
              <a:buChar char="•"/>
            </a:pPr>
            <a:r>
              <a:rPr lang="en-US" dirty="0" smtClean="0"/>
              <a:t>Show</a:t>
            </a:r>
            <a:r>
              <a:rPr lang="en-US" baseline="0" dirty="0" smtClean="0"/>
              <a:t> Events</a:t>
            </a:r>
          </a:p>
          <a:p>
            <a:pPr marL="171450" indent="-171450">
              <a:buFont typeface="Arial" panose="020B0604020202020204" pitchFamily="34" charset="0"/>
              <a:buChar char="•"/>
            </a:pPr>
            <a:r>
              <a:rPr lang="en-US" baseline="0" dirty="0" smtClean="0"/>
              <a:t>Show Frames</a:t>
            </a:r>
          </a:p>
          <a:p>
            <a:pPr marL="171450" indent="-171450">
              <a:buFont typeface="Arial" panose="020B0604020202020204" pitchFamily="34" charset="0"/>
              <a:buChar char="•"/>
            </a:pPr>
            <a:r>
              <a:rPr lang="en-US" baseline="0" dirty="0" smtClean="0"/>
              <a:t>Zoom In on a Few Segments</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RequestAnimationFrame</a:t>
            </a:r>
            <a:r>
              <a:rPr lang="en-US" b="1" dirty="0" smtClean="0"/>
              <a:t> Demo</a:t>
            </a:r>
          </a:p>
          <a:p>
            <a:pPr marL="171450" indent="-171450">
              <a:buFont typeface="Arial" panose="020B0604020202020204" pitchFamily="34" charset="0"/>
              <a:buChar char="•"/>
            </a:pPr>
            <a:r>
              <a:rPr lang="en-US" dirty="0" smtClean="0"/>
              <a:t>Add</a:t>
            </a:r>
            <a:r>
              <a:rPr lang="en-US" baseline="0" dirty="0" smtClean="0"/>
              <a:t> </a:t>
            </a:r>
            <a:r>
              <a:rPr lang="en-US" baseline="0" dirty="0" err="1" smtClean="0"/>
              <a:t>requestAnimationFrame</a:t>
            </a:r>
            <a:r>
              <a:rPr lang="en-US" baseline="0" dirty="0" smtClean="0"/>
              <a:t> to </a:t>
            </a:r>
            <a:r>
              <a:rPr lang="en-US" baseline="0" dirty="0" err="1" smtClean="0"/>
              <a:t>All.cshtml</a:t>
            </a: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i="1" baseline="0" dirty="0" err="1" smtClean="0"/>
              <a:t>requestAnimationFrame</a:t>
            </a:r>
            <a:r>
              <a:rPr lang="en-US" i="1" baseline="0" dirty="0" smtClean="0"/>
              <a:t> also helps with layout thrashing which happens if you read after you write to the DOM because it forces recalculate styles followed by layout again</a:t>
            </a:r>
          </a:p>
          <a:p>
            <a:pPr marL="0" indent="0">
              <a:buFont typeface="Arial" panose="020B0604020202020204" pitchFamily="34" charset="0"/>
              <a:buNone/>
            </a:pPr>
            <a:r>
              <a:rPr lang="en-US" i="1" baseline="0" dirty="0" smtClean="0"/>
              <a:t>Tools like </a:t>
            </a:r>
            <a:r>
              <a:rPr lang="en-US" i="1" baseline="0" dirty="0" err="1" smtClean="0"/>
              <a:t>FastDOM</a:t>
            </a:r>
            <a:r>
              <a:rPr lang="en-US" i="1" baseline="0" dirty="0" smtClean="0"/>
              <a:t> leverage </a:t>
            </a:r>
            <a:r>
              <a:rPr lang="en-US" i="1" baseline="0" dirty="0" err="1" smtClean="0"/>
              <a:t>requestAnimationFrame</a:t>
            </a:r>
            <a:r>
              <a:rPr lang="en-US" i="1" baseline="0" dirty="0" smtClean="0"/>
              <a:t> to help avoid this.</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r>
              <a:rPr lang="en-US" baseline="0" dirty="0" smtClean="0"/>
              <a:t>?</a:t>
            </a:r>
          </a:p>
          <a:p>
            <a:endParaRPr lang="en-US" baseline="0" dirty="0" smtClean="0"/>
          </a:p>
          <a:p>
            <a:r>
              <a:rPr lang="en-US" baseline="0" dirty="0" smtClean="0"/>
              <a:t>This after continuous paint mode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2472535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smtClean="0"/>
          </a:p>
          <a:p>
            <a:r>
              <a:rPr lang="en-US" dirty="0" smtClean="0"/>
              <a:t>It’s important to understand that the biggest </a:t>
            </a:r>
            <a:r>
              <a:rPr lang="en-US" dirty="0" err="1" smtClean="0"/>
              <a:t>perf</a:t>
            </a:r>
            <a:r>
              <a:rPr lang="en-US" dirty="0" smtClean="0"/>
              <a:t> wins come the easiest. It</a:t>
            </a:r>
            <a:r>
              <a:rPr lang="en-US" baseline="0" dirty="0" smtClean="0"/>
              <a:t> gets more and more complex to continue to have large gains.</a:t>
            </a:r>
          </a:p>
          <a:p>
            <a:endParaRPr lang="en-US" baseline="0" dirty="0" smtClean="0"/>
          </a:p>
          <a:p>
            <a:r>
              <a:rPr lang="en-US" baseline="0" dirty="0" smtClean="0"/>
              <a:t>It’s easy to minify JS &amp; CSS. Harder to re-architect the application. More and more expertise it required to make the more difficult changes.</a:t>
            </a:r>
            <a:endParaRPr lang="en-US" dirty="0" smtClean="0"/>
          </a:p>
          <a:p>
            <a:endParaRPr lang="en-US" dirty="0" smtClean="0"/>
          </a:p>
          <a:p>
            <a:r>
              <a:rPr lang="en-US" dirty="0" smtClean="0"/>
              <a:t>As your performance campaigns</a:t>
            </a:r>
            <a:r>
              <a:rPr lang="en-US" baseline="0" dirty="0" smtClean="0"/>
              <a:t> continue, they become more and more about platform tuning (IIS &amp; SQL) &amp; architecture and require more specialized knowledge of the technologies or domain.</a:t>
            </a:r>
            <a:endParaRPr lang="en-US" dirty="0" smtClean="0"/>
          </a:p>
          <a:p>
            <a:endParaRPr lang="en-US" dirty="0" smtClean="0"/>
          </a:p>
          <a:p>
            <a:r>
              <a:rPr lang="en-US" dirty="0" smtClean="0"/>
              <a:t>Even</a:t>
            </a:r>
            <a:r>
              <a:rPr lang="en-US"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baseline="0" dirty="0" smtClean="0"/>
          </a:p>
          <a:p>
            <a:r>
              <a:rPr lang="en-US"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baseline="0" dirty="0" err="1" smtClean="0"/>
              <a:t>etc</a:t>
            </a:r>
            <a:r>
              <a:rPr lang="en-US" baseline="0" dirty="0" smtClean="0"/>
              <a:t>, etc.</a:t>
            </a:r>
          </a:p>
          <a:p>
            <a:endParaRPr lang="en-US" baseline="0" dirty="0" smtClean="0"/>
          </a:p>
          <a:p>
            <a:r>
              <a:rPr lang="en-US" baseline="0" dirty="0" smtClean="0"/>
              <a:t>Explain yield curve.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984262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In 1943 Abraham Maslow proposed the theory of the human the hierarchy of needs (on the left). The gist is that humans have basic life needs that much be met before other, more advanced needs can be met. Maslow’s theory states that humans</a:t>
            </a:r>
            <a:r>
              <a:rPr lang="en-US" i="1" baseline="0" dirty="0" smtClean="0"/>
              <a:t> flourish when the top tier of their needs are met.</a:t>
            </a:r>
            <a:endParaRPr lang="en-US" i="1" dirty="0" smtClean="0"/>
          </a:p>
          <a:p>
            <a:endParaRPr lang="en-US" i="1" dirty="0" smtClean="0"/>
          </a:p>
          <a:p>
            <a:r>
              <a:rPr lang="en-US" i="1" dirty="0" smtClean="0"/>
              <a:t>Aaron Walter</a:t>
            </a:r>
            <a:r>
              <a:rPr lang="en-US" i="1" baseline="0" dirty="0" smtClean="0"/>
              <a:t> suggests that users of software operate in a very similar hierarchy of needs, which I’ve slightly modified on the right.</a:t>
            </a:r>
          </a:p>
          <a:p>
            <a:pPr marL="228600" indent="-228600">
              <a:buFont typeface="+mj-lt"/>
              <a:buAutoNum type="arabicPeriod"/>
            </a:pPr>
            <a:r>
              <a:rPr lang="en-US" i="1" baseline="0" dirty="0" smtClean="0"/>
              <a:t>Software a user interacts with must first and foremost be functional – they must solve a problem.</a:t>
            </a:r>
          </a:p>
          <a:p>
            <a:pPr marL="228600" indent="-228600">
              <a:buFont typeface="+mj-lt"/>
              <a:buAutoNum type="arabicPeriod"/>
            </a:pPr>
            <a:r>
              <a:rPr lang="en-US" i="1" baseline="0" dirty="0" smtClean="0"/>
              <a:t>Next, they need to be reliable. We all remember the twitter fail whale and the pain that caused us.</a:t>
            </a:r>
          </a:p>
          <a:p>
            <a:pPr marL="228600" indent="-228600">
              <a:buFont typeface="+mj-lt"/>
              <a:buAutoNum type="arabicPeriod"/>
            </a:pPr>
            <a:r>
              <a:rPr lang="en-US" i="1" baseline="0" dirty="0" smtClean="0"/>
              <a:t>The interface then needs to be useable. Useable interfaces are easy to learn, easy to use and easy to remember.</a:t>
            </a:r>
          </a:p>
          <a:p>
            <a:pPr marL="228600" indent="-228600">
              <a:buFont typeface="+mj-lt"/>
              <a:buAutoNum type="arabicPeriod"/>
            </a:pPr>
            <a:r>
              <a:rPr lang="en-US" i="1" baseline="0" dirty="0" smtClean="0"/>
              <a:t>Once useable, they need to be “</a:t>
            </a:r>
            <a:r>
              <a:rPr lang="en-US" i="1" baseline="0" dirty="0" err="1" smtClean="0"/>
              <a:t>performant</a:t>
            </a:r>
            <a:r>
              <a:rPr lang="en-US" i="1" baseline="0" dirty="0" smtClean="0"/>
              <a:t>”, which is not really a word but very commonly used anyways. Once </a:t>
            </a:r>
            <a:r>
              <a:rPr lang="en-US" i="1" baseline="0" dirty="0" err="1" smtClean="0"/>
              <a:t>performant</a:t>
            </a:r>
            <a:r>
              <a:rPr lang="en-US" i="1" baseline="0" dirty="0" smtClean="0"/>
              <a:t> your users will deem your software as</a:t>
            </a:r>
          </a:p>
          <a:p>
            <a:pPr marL="228600" indent="-228600">
              <a:buFont typeface="+mj-lt"/>
              <a:buAutoNum type="arabicPeriod"/>
            </a:pPr>
            <a:r>
              <a:rPr lang="en-US" i="1" baseline="0" dirty="0" smtClean="0"/>
              <a:t>PLEASURABLE!</a:t>
            </a:r>
          </a:p>
          <a:p>
            <a:pPr marL="0" indent="0">
              <a:buFont typeface="+mj-lt"/>
              <a:buNone/>
            </a:pPr>
            <a:endParaRPr lang="en-US" i="1" baseline="0" dirty="0" smtClean="0"/>
          </a:p>
          <a:p>
            <a:pPr marL="0" indent="0">
              <a:buFont typeface="+mj-lt"/>
              <a:buNone/>
            </a:pPr>
            <a:r>
              <a:rPr lang="en-US" i="1" baseline="0" dirty="0" smtClean="0"/>
              <a:t>Performance profiling actually plays a role in two of these steps:</a:t>
            </a:r>
          </a:p>
          <a:p>
            <a:pPr marL="0" indent="0">
              <a:buFont typeface="+mj-lt"/>
              <a:buNone/>
            </a:pPr>
            <a:r>
              <a:rPr lang="en-US" i="1" baseline="0" dirty="0" smtClean="0"/>
              <a:t>Of course, performance profilers help us to identify non-</a:t>
            </a:r>
            <a:r>
              <a:rPr lang="en-US" i="1" baseline="0" dirty="0" err="1" smtClean="0"/>
              <a:t>performant</a:t>
            </a:r>
            <a:r>
              <a:rPr lang="en-US" i="1" baseline="0" dirty="0" smtClean="0"/>
              <a:t> code near the top of the hierarchy, but performance profilers can also help us to create reliable software too – especially in web development where non-</a:t>
            </a:r>
            <a:r>
              <a:rPr lang="en-US" i="1" baseline="0" dirty="0" err="1" smtClean="0"/>
              <a:t>performant</a:t>
            </a:r>
            <a:r>
              <a:rPr lang="en-US" i="1" baseline="0" dirty="0" smtClean="0"/>
              <a:t> code can impact the number of concurrent users accessing your service/site at any given time.</a:t>
            </a:r>
          </a:p>
          <a:p>
            <a:pPr marL="0" indent="0">
              <a:buFont typeface="+mj-lt"/>
              <a:buNone/>
            </a:pPr>
            <a:endParaRPr lang="en-US" i="1" baseline="0" dirty="0" smtClean="0"/>
          </a:p>
          <a:p>
            <a:pPr marL="0" indent="0">
              <a:buFont typeface="+mj-lt"/>
              <a:buNone/>
            </a:pPr>
            <a:r>
              <a:rPr lang="en-US" i="1"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i="1" baseline="0" dirty="0" err="1" smtClean="0"/>
              <a:t>performant</a:t>
            </a:r>
            <a:r>
              <a:rPr lang="en-US" i="1" baseline="0" dirty="0" smtClean="0"/>
              <a:t>, study after study shows that fast has to be a feature.</a:t>
            </a:r>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Platform Stability</a:t>
            </a:r>
          </a:p>
          <a:p>
            <a:pPr marL="171450" indent="-171450">
              <a:buFont typeface="Arial" pitchFamily="34" charset="0"/>
              <a:buChar char="•"/>
            </a:pPr>
            <a:r>
              <a:rPr lang="en-US" b="0" i="1" dirty="0" smtClean="0"/>
              <a:t>Maintain details of platform,</a:t>
            </a:r>
            <a:r>
              <a:rPr lang="en-US" b="0" i="1" baseline="0" dirty="0" smtClean="0"/>
              <a:t> IE: version of application, database, OS, hardware </a:t>
            </a:r>
            <a:r>
              <a:rPr lang="en-US" b="0" i="1" baseline="0" dirty="0" err="1" smtClean="0"/>
              <a:t>config</a:t>
            </a:r>
            <a:r>
              <a:rPr lang="en-US" b="0" i="1" baseline="0" dirty="0" smtClean="0"/>
              <a:t>, etc.</a:t>
            </a:r>
          </a:p>
          <a:p>
            <a:pPr marL="171450" indent="-171450">
              <a:buFont typeface="Arial" pitchFamily="34" charset="0"/>
              <a:buChar char="•"/>
            </a:pPr>
            <a:r>
              <a:rPr lang="en-US" b="0" i="1" baseline="0" dirty="0" smtClean="0"/>
              <a:t>This is important for comparing change over time. Can’t compare if the underlying platform has changed.</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Environment Neutrality</a:t>
            </a:r>
          </a:p>
          <a:p>
            <a:pPr marL="171450" indent="-171450">
              <a:buFont typeface="Arial" pitchFamily="34" charset="0"/>
              <a:buChar char="•"/>
            </a:pPr>
            <a:r>
              <a:rPr lang="en-US" b="0" i="1" baseline="0" dirty="0" smtClean="0"/>
              <a:t>Reduce or remove any outside factors that could affect profile runs like timed/</a:t>
            </a:r>
            <a:r>
              <a:rPr lang="en-US" b="0" i="1" baseline="0" dirty="0" err="1" smtClean="0"/>
              <a:t>cron</a:t>
            </a:r>
            <a:r>
              <a:rPr lang="en-US" b="0" i="1" baseline="0" dirty="0" smtClean="0"/>
              <a:t> jobs/services, any primed caches, anti-virus software, other profilers (</a:t>
            </a:r>
            <a:r>
              <a:rPr lang="en-US" b="0" i="1" baseline="0" dirty="0" err="1" smtClean="0"/>
              <a:t>itelliTrace</a:t>
            </a:r>
            <a:r>
              <a:rPr lang="en-US" b="0" i="1" baseline="0" dirty="0" smtClean="0"/>
              <a:t>), number of users, </a:t>
            </a:r>
            <a:r>
              <a:rPr lang="en-US" b="0" i="1" baseline="0" dirty="0" err="1" smtClean="0"/>
              <a:t>etc</a:t>
            </a:r>
            <a:endParaRPr lang="en-US" b="0" i="1" baseline="0" dirty="0" smtClean="0"/>
          </a:p>
          <a:p>
            <a:pPr marL="171450" indent="-171450">
              <a:buFont typeface="Arial" pitchFamily="34" charset="0"/>
              <a:buChar char="•"/>
            </a:pPr>
            <a:r>
              <a:rPr lang="en-US" b="0" i="1" baseline="0" dirty="0" smtClean="0"/>
              <a:t>Might want to kill W3WP.EXE to begin a scenario.</a:t>
            </a:r>
          </a:p>
          <a:p>
            <a:pPr marL="0" indent="0">
              <a:buFont typeface="Arial" pitchFamily="34" charset="0"/>
              <a:buNone/>
            </a:pPr>
            <a:endParaRPr lang="en-US" b="0" i="1" baseline="0" dirty="0" smtClean="0"/>
          </a:p>
          <a:p>
            <a:pPr marL="0" indent="0">
              <a:buFont typeface="Arial" pitchFamily="34" charset="0"/>
              <a:buNone/>
            </a:pPr>
            <a:r>
              <a:rPr lang="en-US" b="0" i="1" baseline="0" dirty="0" smtClean="0"/>
              <a:t>Goals Set Before Analysis</a:t>
            </a:r>
          </a:p>
          <a:p>
            <a:pPr marL="171450" indent="-171450">
              <a:buFont typeface="Arial" pitchFamily="34" charset="0"/>
              <a:buChar char="•"/>
            </a:pPr>
            <a:r>
              <a:rPr lang="en-US" b="0" i="1"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Measurable Improvements</a:t>
            </a:r>
          </a:p>
          <a:p>
            <a:pPr marL="171450" indent="-171450">
              <a:buFont typeface="Arial" pitchFamily="34" charset="0"/>
              <a:buChar char="•"/>
            </a:pPr>
            <a:r>
              <a:rPr lang="en-US" b="0" i="1" baseline="0" dirty="0" smtClean="0"/>
              <a:t>This one is obvious, and it’s what the profiler we make helps you with. You could do “poor mans” profiling with </a:t>
            </a:r>
            <a:r>
              <a:rPr lang="en-US" b="0" i="1" baseline="0" dirty="0" err="1" smtClean="0"/>
              <a:t>System.Diagnostics.Stopwatch</a:t>
            </a:r>
            <a:r>
              <a:rPr lang="en-US" b="0" i="1" baseline="0" dirty="0" smtClean="0"/>
              <a:t> – or an actual stopwatch – it’s just important that you have some way of measuring. </a:t>
            </a:r>
          </a:p>
          <a:p>
            <a:pPr marL="171450" indent="-171450">
              <a:buFont typeface="Arial" pitchFamily="34" charset="0"/>
              <a:buChar char="•"/>
            </a:pPr>
            <a:endParaRPr lang="en-US" b="0" i="1" dirty="0" smtClean="0"/>
          </a:p>
          <a:p>
            <a:pPr marL="0" indent="0">
              <a:buFont typeface="Arial" pitchFamily="34" charset="0"/>
              <a:buNone/>
            </a:pPr>
            <a:r>
              <a:rPr lang="en-US" b="0" i="1" dirty="0" smtClean="0"/>
              <a:t>Descending Granularity </a:t>
            </a:r>
          </a:p>
          <a:p>
            <a:pPr marL="171450" indent="-171450">
              <a:buFont typeface="Arial" pitchFamily="34" charset="0"/>
              <a:buChar char="•"/>
            </a:pPr>
            <a:r>
              <a:rPr lang="en-US" b="0" i="1" dirty="0" smtClean="0"/>
              <a:t>Start with the biggest problems first and work your way to the smaller problems.</a:t>
            </a:r>
          </a:p>
          <a:p>
            <a:pPr marL="171450" indent="-171450">
              <a:buFont typeface="Arial" pitchFamily="34" charset="0"/>
              <a:buChar char="•"/>
            </a:pPr>
            <a:endParaRPr lang="en-US" b="0" i="1" dirty="0" smtClean="0"/>
          </a:p>
          <a:p>
            <a:pPr marL="0" indent="0">
              <a:buFont typeface="Arial" pitchFamily="34" charset="0"/>
              <a:buNone/>
            </a:pPr>
            <a:r>
              <a:rPr lang="en-US" b="0" i="1" dirty="0" smtClean="0"/>
              <a:t>Scenario Focused</a:t>
            </a:r>
          </a:p>
          <a:p>
            <a:pPr marL="171450" indent="-171450">
              <a:buFont typeface="Arial" pitchFamily="34" charset="0"/>
              <a:buChar char="•"/>
            </a:pPr>
            <a:r>
              <a:rPr lang="en-US" b="0" i="1" dirty="0" smtClean="0"/>
              <a:t>Do</a:t>
            </a:r>
            <a:r>
              <a:rPr lang="en-US" b="0" i="1"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i="1" baseline="0" dirty="0" smtClean="0"/>
              <a:t>Choose scenarios that are most likely to affect users the most.</a:t>
            </a:r>
            <a:endParaRPr lang="en-US" b="0" i="1" dirty="0" smtClean="0"/>
          </a:p>
          <a:p>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Web apps have extra challenges because we need</a:t>
            </a:r>
            <a:r>
              <a:rPr lang="en-US" b="0" i="1" baseline="0" dirty="0" smtClean="0"/>
              <a:t> our users to both GET IT and USE IT</a:t>
            </a:r>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err="1" smtClean="0"/>
              <a:t>DataUri</a:t>
            </a:r>
            <a:r>
              <a:rPr lang="en-US" b="1" baseline="0" dirty="0" smtClean="0"/>
              <a: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Show ball/H1 icon on homepage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Drop ball into </a:t>
            </a:r>
            <a:r>
              <a:rPr lang="en-US" sz="1200" kern="1200" dirty="0" smtClean="0">
                <a:solidFill>
                  <a:schemeClr val="tx1"/>
                </a:solidFill>
                <a:latin typeface="+mn-lt"/>
                <a:ea typeface="+mn-ea"/>
                <a:cs typeface="+mn-cs"/>
              </a:rPr>
              <a:t>http://dataurl.net/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Use Visual Studio to change the ball to a </a:t>
            </a:r>
            <a:r>
              <a:rPr lang="en-US" sz="1200" b="0" kern="1200" baseline="0" dirty="0" err="1" smtClean="0">
                <a:solidFill>
                  <a:schemeClr val="tx1"/>
                </a:solidFill>
                <a:latin typeface="+mn-lt"/>
                <a:ea typeface="+mn-ea"/>
                <a:cs typeface="+mn-cs"/>
              </a:rPr>
              <a:t>DataUri</a:t>
            </a:r>
            <a:r>
              <a:rPr lang="en-US" sz="1200" b="0" kern="1200" baseline="0" dirty="0" smtClean="0">
                <a:solidFill>
                  <a:schemeClr val="tx1"/>
                </a:solidFill>
                <a:latin typeface="+mn-lt"/>
                <a:ea typeface="+mn-ea"/>
                <a:cs typeface="+mn-cs"/>
              </a:rPr>
              <a:t> in screen.css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Reload to show asset missing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a:t>
            </a:r>
            <a:r>
              <a:rPr lang="en-US" b="1" dirty="0" smtClean="0"/>
              <a:t> Script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a:t>
            </a:r>
            <a:r>
              <a:rPr lang="en-US" dirty="0" err="1" smtClean="0"/>
              <a:t>ThirdPartyScript</a:t>
            </a:r>
            <a:r>
              <a:rPr lang="en-US" dirty="0" smtClean="0"/>
              <a:t> – these we can’t always control the placement of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Reload page and notice the 3 second delay</a:t>
            </a:r>
            <a:r>
              <a:rPr lang="en-US" baseline="0" dirty="0" smtClean="0"/>
              <a:t> due to blocked parsing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Replace with snippet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Refresh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a:t>
            </a:r>
            <a:r>
              <a:rPr lang="en-US" i="1" baseline="0" dirty="0" smtClean="0"/>
              <a:t>works in all the newest versions of all </a:t>
            </a:r>
            <a:r>
              <a:rPr lang="en-US" i="1" baseline="0" dirty="0" smtClean="0"/>
              <a:t>browsers. This can save a few hundred milliseconds and is lite weight.</a:t>
            </a:r>
            <a:endParaRPr lang="en-US" i="1" baseline="0" dirty="0" smtClean="0"/>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endParaRPr lang="en-US" i="1" baseline="0" dirty="0" smtClean="0"/>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err="1" smtClean="0"/>
              <a:t>Prerender</a:t>
            </a:r>
            <a:r>
              <a:rPr lang="en-US" b="1" dirty="0" smtClean="0"/>
              <a:t> Demo</a:t>
            </a:r>
          </a:p>
          <a:p>
            <a:pPr marL="171450" indent="-171450">
              <a:buFont typeface="Arial" panose="020B0604020202020204" pitchFamily="34" charset="0"/>
              <a:buChar char="•"/>
            </a:pPr>
            <a:r>
              <a:rPr lang="en-US" dirty="0" smtClean="0"/>
              <a:t>Close Dev Tools!</a:t>
            </a:r>
          </a:p>
          <a:p>
            <a:pPr marL="171450" indent="-171450">
              <a:buFont typeface="Arial" panose="020B0604020202020204" pitchFamily="34" charset="0"/>
              <a:buChar char="•"/>
            </a:pPr>
            <a:r>
              <a:rPr lang="en-US" dirty="0" smtClean="0"/>
              <a:t>View Source on Home Page to show</a:t>
            </a:r>
            <a:r>
              <a:rPr lang="en-US" baseline="0" dirty="0" smtClean="0"/>
              <a:t> link tag</a:t>
            </a:r>
          </a:p>
          <a:p>
            <a:pPr marL="171450" indent="-171450">
              <a:buFont typeface="Arial" panose="020B0604020202020204" pitchFamily="34" charset="0"/>
              <a:buChar char="•"/>
            </a:pPr>
            <a:r>
              <a:rPr lang="en-US" baseline="0" dirty="0" smtClean="0"/>
              <a:t>Open </a:t>
            </a:r>
            <a:r>
              <a:rPr lang="en-US" dirty="0" smtClean="0"/>
              <a:t>chrome://net-internals/#prerender</a:t>
            </a:r>
            <a:r>
              <a:rPr lang="en-US" baseline="0" dirty="0" smtClean="0"/>
              <a:t> and Task Manager (</a:t>
            </a:r>
            <a:r>
              <a:rPr lang="en-US" baseline="0" dirty="0" err="1" smtClean="0"/>
              <a:t>Shift+Esc</a:t>
            </a:r>
            <a:r>
              <a:rPr lang="en-US" baseline="0" dirty="0" smtClean="0"/>
              <a:t>) to show hidden tab being used</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a:t>
            </a:r>
            <a:r>
              <a:rPr lang="en-US" i="1" baseline="0" dirty="0" smtClean="0"/>
              <a:t>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endParaRPr lang="en-US" i="1"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2/11/2014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2/11/2014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2/11/2014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2/11/2014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0.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endParaRPr lang="en-US" sz="1900" dirty="0" smtClean="0">
              <a:solidFill>
                <a:schemeClr val="tx2">
                  <a:lumMod val="90000"/>
                  <a:lumOff val="10000"/>
                </a:schemeClr>
              </a:solidFill>
            </a:endParaRP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787489"/>
            <a:ext cx="10394707" cy="3311189"/>
          </a:xfrm>
        </p:spPr>
        <p:txBody>
          <a:bodyPr>
            <a:noAutofit/>
          </a:bodyPr>
          <a:lstStyle/>
          <a:p>
            <a:pPr marL="0" indent="0">
              <a:buNone/>
            </a:pPr>
            <a:r>
              <a:rPr lang="en-US" sz="4400" dirty="0">
                <a:solidFill>
                  <a:srgbClr val="00B0F0"/>
                </a:solidFill>
                <a:cs typeface="Segoe UI Light" panose="020B0502040204020203" pitchFamily="34" charset="0"/>
              </a:rPr>
              <a:t>■</a:t>
            </a:r>
            <a:r>
              <a:rPr lang="en-US" sz="4400" dirty="0">
                <a:cs typeface="Segoe UI Light" panose="020B0502040204020203" pitchFamily="34" charset="0"/>
              </a:rPr>
              <a:t> Network </a:t>
            </a:r>
            <a:r>
              <a:rPr lang="en-US" sz="4400" dirty="0" smtClean="0">
                <a:cs typeface="Segoe UI Light" panose="020B0502040204020203" pitchFamily="34" charset="0"/>
              </a:rPr>
              <a:t>Activity</a:t>
            </a:r>
          </a:p>
          <a:p>
            <a:pPr marL="0" indent="0">
              <a:buNone/>
            </a:pPr>
            <a:r>
              <a:rPr lang="en-US" sz="4400" dirty="0">
                <a:solidFill>
                  <a:srgbClr val="FFC000"/>
                </a:solidFill>
                <a:cs typeface="Segoe UI Light" panose="020B0502040204020203" pitchFamily="34" charset="0"/>
              </a:rPr>
              <a:t>■</a:t>
            </a:r>
            <a:r>
              <a:rPr lang="en-US" sz="4400" dirty="0">
                <a:cs typeface="Segoe UI Light" panose="020B0502040204020203" pitchFamily="34" charset="0"/>
              </a:rPr>
              <a:t> </a:t>
            </a:r>
            <a:r>
              <a:rPr lang="en-US" sz="4400" dirty="0" smtClean="0">
                <a:cs typeface="Segoe UI Light" panose="020B0502040204020203" pitchFamily="34" charset="0"/>
              </a:rPr>
              <a:t>JavaScript</a:t>
            </a:r>
          </a:p>
          <a:p>
            <a:pPr marL="0" indent="0">
              <a:buNone/>
            </a:pPr>
            <a:r>
              <a:rPr lang="en-US" sz="4400" dirty="0">
                <a:solidFill>
                  <a:schemeClr val="accent5"/>
                </a:solidFill>
                <a:cs typeface="Segoe UI Light" panose="020B0502040204020203" pitchFamily="34" charset="0"/>
              </a:rPr>
              <a:t>■</a:t>
            </a:r>
            <a:r>
              <a:rPr lang="en-US" sz="4400" dirty="0">
                <a:cs typeface="Segoe UI Light" panose="020B0502040204020203" pitchFamily="34" charset="0"/>
              </a:rPr>
              <a:t> Recalculate Style &amp; </a:t>
            </a:r>
            <a:r>
              <a:rPr lang="en-US" sz="4400" dirty="0" smtClean="0">
                <a:cs typeface="Segoe UI Light" panose="020B0502040204020203" pitchFamily="34" charset="0"/>
              </a:rPr>
              <a:t>Layout</a:t>
            </a:r>
          </a:p>
          <a:p>
            <a:pPr marL="0" indent="0">
              <a:buNone/>
            </a:pPr>
            <a:r>
              <a:rPr lang="en-US" sz="4400" dirty="0">
                <a:solidFill>
                  <a:srgbClr val="92D050"/>
                </a:solidFill>
                <a:cs typeface="Segoe UI Light" panose="020B0502040204020203" pitchFamily="34" charset="0"/>
              </a:rPr>
              <a:t>■</a:t>
            </a:r>
            <a:r>
              <a:rPr lang="en-US" sz="4400" dirty="0">
                <a:cs typeface="Segoe UI Light" panose="020B0502040204020203" pitchFamily="34" charset="0"/>
              </a:rPr>
              <a:t> Paint Setup, Paint &amp; Composite </a:t>
            </a:r>
            <a:r>
              <a:rPr lang="en-US" sz="4400" dirty="0" smtClean="0">
                <a:cs typeface="Segoe UI Light" panose="020B0502040204020203" pitchFamily="34" charset="0"/>
              </a:rPr>
              <a:t>Layers</a:t>
            </a:r>
            <a:endParaRPr lang="en-US" sz="4400"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a:t>
            </a:r>
            <a:r>
              <a:rPr lang="en-US" sz="4400" dirty="0" smtClean="0"/>
              <a:t>Hz </a:t>
            </a:r>
            <a:r>
              <a:rPr lang="en-US" sz="4400" dirty="0" smtClean="0"/>
              <a:t>=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pPr marL="228600" lvl="1">
              <a:spcBef>
                <a:spcPts val="1000"/>
              </a:spcBef>
            </a:pPr>
            <a:r>
              <a:rPr lang="en-US" dirty="0" smtClean="0"/>
              <a:t>Enable continuous page </a:t>
            </a:r>
            <a:r>
              <a:rPr lang="en-US" dirty="0"/>
              <a:t>painting (USE ‘H’ KEY TO HIDE ELEMENTS TO EXPLORE WHICH ONES </a:t>
            </a:r>
            <a:r>
              <a:rPr lang="en-US" dirty="0" smtClean="0"/>
              <a:t>COST)</a:t>
            </a:r>
            <a:endParaRPr lang="en-US" dirty="0" smtClean="0"/>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a:p>
            <a:r>
              <a:rPr lang="en-US" dirty="0" err="1" smtClean="0"/>
              <a:t>HttpArchive</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Profile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descending </a:t>
            </a:r>
            <a:r>
              <a:rPr lang="en-US" sz="3200" dirty="0"/>
              <a:t>granularity</a:t>
            </a:r>
          </a:p>
          <a:p>
            <a:pPr marL="457200" indent="-457200">
              <a:lnSpc>
                <a:spcPct val="200000"/>
              </a:lnSpc>
              <a:buFont typeface="+mj-lt"/>
              <a:buAutoNum type="arabicPeriod"/>
            </a:pPr>
            <a:r>
              <a:rPr lang="en-US" sz="3200" dirty="0" smtClean="0"/>
              <a:t> scenario focused</a:t>
            </a: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="http://3rd-party.com/some.js"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a:t>
            </a:r>
            <a:r>
              <a:rPr lang="en-US" dirty="0" smtClean="0">
                <a:solidFill>
                  <a:schemeClr val="bg2">
                    <a:lumMod val="50000"/>
                  </a:schemeClr>
                </a:solidFill>
              </a:rPr>
              <a:t>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5276</TotalTime>
  <Words>2485</Words>
  <Application>Microsoft Office PowerPoint</Application>
  <PresentationFormat>Widescreen</PresentationFormat>
  <Paragraphs>494</Paragraphs>
  <Slides>31</Slides>
  <Notes>31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Profile</vt:lpstr>
      <vt:lpstr>NETWORK</vt:lpstr>
      <vt:lpstr>&lt;script async&gt;</vt:lpstr>
      <vt:lpstr>prebrowsing</vt:lpstr>
      <vt:lpstr>Network</vt:lpstr>
      <vt:lpstr>Server</vt:lpstr>
      <vt:lpstr>Server</vt:lpstr>
      <vt:lpstr>Compute</vt:lpstr>
      <vt:lpstr>Compute</vt:lpstr>
      <vt:lpstr>PowerPoint Presentation</vt:lpstr>
      <vt:lpstr>Frame Rate</vt:lpstr>
      <vt:lpstr>Notes</vt:lpstr>
      <vt:lpstr>Notes</vt:lpstr>
      <vt:lpstr>Notes</vt:lpstr>
      <vt:lpstr>Render</vt:lpstr>
      <vt:lpstr>Fixes</vt:lpstr>
      <vt:lpstr>Notes</vt:lpstr>
      <vt:lpstr>Notes</vt:lpstr>
      <vt:lpstr>Perception</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206</cp:revision>
  <cp:lastPrinted>2014-02-12T02:22:59Z</cp:lastPrinted>
  <dcterms:created xsi:type="dcterms:W3CDTF">2014-01-28T15:39:00Z</dcterms:created>
  <dcterms:modified xsi:type="dcterms:W3CDTF">2014-02-12T23:37:26Z</dcterms:modified>
</cp:coreProperties>
</file>